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9" r:id="rId3"/>
    <p:sldId id="271" r:id="rId4"/>
    <p:sldId id="288" r:id="rId5"/>
    <p:sldId id="270" r:id="rId6"/>
    <p:sldId id="258" r:id="rId7"/>
    <p:sldId id="272" r:id="rId8"/>
    <p:sldId id="276" r:id="rId9"/>
    <p:sldId id="273" r:id="rId10"/>
    <p:sldId id="259" r:id="rId11"/>
    <p:sldId id="275" r:id="rId12"/>
    <p:sldId id="277" r:id="rId13"/>
    <p:sldId id="281" r:id="rId14"/>
    <p:sldId id="282" r:id="rId15"/>
    <p:sldId id="289" r:id="rId16"/>
    <p:sldId id="283" r:id="rId17"/>
    <p:sldId id="291" r:id="rId18"/>
    <p:sldId id="284" r:id="rId19"/>
    <p:sldId id="285" r:id="rId20"/>
    <p:sldId id="280" r:id="rId21"/>
    <p:sldId id="278" r:id="rId22"/>
    <p:sldId id="257" r:id="rId23"/>
    <p:sldId id="286" r:id="rId24"/>
    <p:sldId id="287" r:id="rId25"/>
    <p:sldId id="265" r:id="rId26"/>
    <p:sldId id="266" r:id="rId27"/>
    <p:sldId id="279" r:id="rId28"/>
    <p:sldId id="267" r:id="rId2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393" autoAdjust="0"/>
  </p:normalViewPr>
  <p:slideViewPr>
    <p:cSldViewPr snapToGrid="0">
      <p:cViewPr varScale="1">
        <p:scale>
          <a:sx n="90" d="100"/>
          <a:sy n="90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C8765-82A7-4DEC-B2FA-DEC6E7827D22}" type="datetimeFigureOut">
              <a:rPr lang="es-CO" smtClean="0"/>
              <a:t>19/07/2023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AF0EF-FE94-413E-9B60-CFBE7395A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458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7648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0274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Imagínate que estás en una conferencia y quieres conectarte con un </a:t>
            </a:r>
            <a:r>
              <a:rPr lang="es-ES" b="0" i="0" dirty="0" err="1">
                <a:solidFill>
                  <a:srgbClr val="D1D5DB"/>
                </a:solidFill>
                <a:effectLst/>
                <a:latin typeface="Söhne"/>
              </a:rPr>
              <a:t>influencer</a:t>
            </a: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 clave en tu industria. En lugar de acercarte directamente, decides interactuar con otras personas en la sala y dejar que las conexiones se desarrollen de forma natural. Al final, logras establecer una relación valiosa con el </a:t>
            </a:r>
            <a:r>
              <a:rPr lang="es-ES" b="0" i="0" dirty="0" err="1">
                <a:solidFill>
                  <a:srgbClr val="D1D5DB"/>
                </a:solidFill>
                <a:effectLst/>
                <a:latin typeface="Söhne"/>
              </a:rPr>
              <a:t>influencer</a:t>
            </a: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 a través de un contacto en común.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4569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7543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ISAREL PONER AQUÍ FOTO DE UN TUBO de Agua (canilla) versus</a:t>
            </a:r>
            <a:r>
              <a:rPr lang="es-ES" baseline="0" dirty="0"/>
              <a:t> un Vaso de Agua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1748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ISAREL PONER AQUÍ FOTO de alguien </a:t>
            </a:r>
            <a:r>
              <a:rPr lang="es-ES" dirty="0" err="1"/>
              <a:t>apyando</a:t>
            </a:r>
            <a:r>
              <a:rPr lang="es-ES" dirty="0"/>
              <a:t> a alguien </a:t>
            </a:r>
            <a:r>
              <a:rPr lang="es-ES" dirty="0" err="1"/>
              <a:t>jajaja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616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El </a:t>
            </a:r>
            <a:r>
              <a:rPr lang="es-ES" b="0" i="0" dirty="0" err="1">
                <a:solidFill>
                  <a:srgbClr val="D1D5DB"/>
                </a:solidFill>
                <a:effectLst/>
                <a:latin typeface="Söhne"/>
              </a:rPr>
              <a:t>networking</a:t>
            </a: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 es como cuidar un jardín. Requiere tiempo y atención constante para que las relaciones florezcan y den frutos</a:t>
            </a:r>
          </a:p>
          <a:p>
            <a:endParaRPr lang="es-ES" b="0" i="0" dirty="0">
              <a:solidFill>
                <a:srgbClr val="D1D5DB"/>
              </a:solidFill>
              <a:effectLst/>
              <a:latin typeface="Söhne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9128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Oportunidades de negocio: El </a:t>
            </a:r>
            <a:r>
              <a:rPr lang="es-ES" b="0" i="0" dirty="0" err="1">
                <a:solidFill>
                  <a:srgbClr val="D1D5DB"/>
                </a:solidFill>
                <a:effectLst/>
                <a:latin typeface="Söhne"/>
              </a:rPr>
              <a:t>networking</a:t>
            </a: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 brinda a las </a:t>
            </a:r>
            <a:r>
              <a:rPr lang="es-ES" b="0" i="0" dirty="0" err="1">
                <a:solidFill>
                  <a:srgbClr val="D1D5DB"/>
                </a:solidFill>
                <a:effectLst/>
                <a:latin typeface="Söhne"/>
              </a:rPr>
              <a:t>PYMEs</a:t>
            </a: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 la oportunidad de establecer conexiones con otras empresas y profesionales relevantes en su industria. Estas conexiones pueden generar oportunidades de negocio, como colaboraciones, alianzas estratégicas, referencias de clientes y proveedores, y la posibilidad de acceder a nuevos mercados y segmentos. La construcción de relaciones sólidas a través del </a:t>
            </a:r>
            <a:r>
              <a:rPr lang="es-ES" b="0" i="0" dirty="0" err="1">
                <a:solidFill>
                  <a:srgbClr val="D1D5DB"/>
                </a:solidFill>
                <a:effectLst/>
                <a:latin typeface="Söhne"/>
              </a:rPr>
              <a:t>networking</a:t>
            </a: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 puede abrir puertas a nuevas oportunidades y ayudar a las </a:t>
            </a:r>
            <a:r>
              <a:rPr lang="es-ES" b="0" i="0" dirty="0" err="1">
                <a:solidFill>
                  <a:srgbClr val="D1D5DB"/>
                </a:solidFill>
                <a:effectLst/>
                <a:latin typeface="Söhne"/>
              </a:rPr>
              <a:t>PYMEs</a:t>
            </a: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 a crecer y expandirse.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Intercambio de conocimientos y experiencias: El </a:t>
            </a:r>
            <a:r>
              <a:rPr lang="es-ES" b="0" i="0" dirty="0" err="1">
                <a:solidFill>
                  <a:srgbClr val="D1D5DB"/>
                </a:solidFill>
                <a:effectLst/>
                <a:latin typeface="Söhne"/>
              </a:rPr>
              <a:t>networking</a:t>
            </a: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 permite el intercambio de conocimientos y experiencias entre empresarios y profesionales de diversos sectores. Al conectarse con personas que enfrentan desafíos similares o que ya han superado obstáculos en su camino hacia el éxito, las </a:t>
            </a:r>
            <a:r>
              <a:rPr lang="es-ES" b="0" i="0" dirty="0" err="1">
                <a:solidFill>
                  <a:srgbClr val="D1D5DB"/>
                </a:solidFill>
                <a:effectLst/>
                <a:latin typeface="Söhne"/>
              </a:rPr>
              <a:t>PYMEs</a:t>
            </a: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 pueden aprender de las mejores prácticas, obtener consejos valiosos y adquirir conocimientos especializados. Este intercambio de información puede ayudar a las </a:t>
            </a:r>
            <a:r>
              <a:rPr lang="es-ES" b="0" i="0" dirty="0" err="1">
                <a:solidFill>
                  <a:srgbClr val="D1D5DB"/>
                </a:solidFill>
                <a:effectLst/>
                <a:latin typeface="Söhne"/>
              </a:rPr>
              <a:t>PYMEs</a:t>
            </a: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 a mejorar sus procesos, innovar, resolver problemas y tomar decisiones más informadas.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Visibilidad y construcción de marca: Participar activamente en eventos de </a:t>
            </a:r>
            <a:r>
              <a:rPr lang="es-ES" b="0" i="0" dirty="0" err="1">
                <a:solidFill>
                  <a:srgbClr val="D1D5DB"/>
                </a:solidFill>
                <a:effectLst/>
                <a:latin typeface="Söhne"/>
              </a:rPr>
              <a:t>networking</a:t>
            </a: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, conferencias, ferias comerciales y otras actividades relacionadas permite a las </a:t>
            </a:r>
            <a:r>
              <a:rPr lang="es-ES" b="0" i="0" dirty="0" err="1">
                <a:solidFill>
                  <a:srgbClr val="D1D5DB"/>
                </a:solidFill>
                <a:effectLst/>
                <a:latin typeface="Söhne"/>
              </a:rPr>
              <a:t>PYMEs</a:t>
            </a: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 aumentar su visibilidad y construir su marca. El </a:t>
            </a:r>
            <a:r>
              <a:rPr lang="es-ES" b="0" i="0" dirty="0" err="1">
                <a:solidFill>
                  <a:srgbClr val="D1D5DB"/>
                </a:solidFill>
                <a:effectLst/>
                <a:latin typeface="Söhne"/>
              </a:rPr>
              <a:t>networking</a:t>
            </a: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 brinda la oportunidad de presentar y promover los productos, servicios y valores únicos de la empresa a una audiencia relevante. A medida que la empresa se hace más conocida y se establece como un referente en su sector, puede atraer la atención de clientes potenciales, inversores y colaboradores estratégicos.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6883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Iamgen</a:t>
            </a:r>
            <a:r>
              <a:rPr lang="es-ES" dirty="0"/>
              <a:t> de reuniones de empresarios</a:t>
            </a:r>
          </a:p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2292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Imagen de </a:t>
            </a:r>
            <a:r>
              <a:rPr lang="es-ES" dirty="0" err="1"/>
              <a:t>webinars</a:t>
            </a:r>
            <a:r>
              <a:rPr lang="es-ES" baseline="0" dirty="0"/>
              <a:t> y </a:t>
            </a:r>
            <a:r>
              <a:rPr lang="es-ES" baseline="0" dirty="0" err="1"/>
              <a:t>grupso</a:t>
            </a:r>
            <a:r>
              <a:rPr lang="es-ES" baseline="0" dirty="0"/>
              <a:t> de </a:t>
            </a:r>
            <a:r>
              <a:rPr lang="es-ES" baseline="0" dirty="0" err="1"/>
              <a:t>whatsapp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8484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Imagina que vas a un evento de </a:t>
            </a:r>
            <a:r>
              <a:rPr lang="es-ES" b="0" i="0" dirty="0" err="1">
                <a:solidFill>
                  <a:srgbClr val="D1D5DB"/>
                </a:solidFill>
                <a:effectLst/>
                <a:latin typeface="Söhne"/>
              </a:rPr>
              <a:t>networking</a:t>
            </a: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 y, en lugar de escuchar y establecer conexiones genuinas, te dedicas a repartir tarjetas de presentación a diestra y siniestra sin siquiera conocer a las personas. Esto no solo no generará resultados, sino que también dejará una mala impresión.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68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6559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041AC-0AF9-415D-8935-904CE3F0E089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020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Antes </a:t>
            </a:r>
            <a:r>
              <a:rPr lang="es-ES" dirty="0" err="1"/>
              <a:t>Viviamos</a:t>
            </a:r>
            <a:r>
              <a:rPr lang="es-ES" dirty="0"/>
              <a:t> en pueblos</a:t>
            </a:r>
            <a:r>
              <a:rPr lang="es-ES" baseline="0" dirty="0"/>
              <a:t> - 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142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ISRAEL </a:t>
            </a:r>
            <a:r>
              <a:rPr kumimoji="0" lang="es-C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PONER</a:t>
            </a:r>
            <a:r>
              <a:rPr kumimoji="0" lang="es-CR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 UNA IMAGE DE una fiesta </a:t>
            </a:r>
            <a:endParaRPr kumimoji="0" lang="es-C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öhne"/>
            </a:endParaRPr>
          </a:p>
          <a:p>
            <a:br>
              <a:rPr lang="es-ES" dirty="0"/>
            </a:br>
            <a:r>
              <a:rPr lang="es-ES" dirty="0"/>
              <a:t>A quien conozco</a:t>
            </a:r>
            <a:r>
              <a:rPr lang="es-ES" baseline="0" dirty="0"/>
              <a:t> en la fiesta</a:t>
            </a:r>
          </a:p>
          <a:p>
            <a:r>
              <a:rPr lang="es-ES" baseline="0" dirty="0"/>
              <a:t>Les doy tarjetas ,</a:t>
            </a:r>
          </a:p>
          <a:p>
            <a:r>
              <a:rPr lang="es-ES" baseline="0" dirty="0"/>
              <a:t>Los llevo</a:t>
            </a:r>
          </a:p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035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Imagina que estás en una fiesta llena de personas interesantes. A medida que te mueves por la sala, tienes la oportunidad de conocer a diferentes individuos y entablar conversaciones. Al hacerlo, te das cuenta de que algunas de estas personas tienen intereses, conocimientos o conexiones que pueden ser útiles para tu vida personal o profesional.</a:t>
            </a: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Bueno, el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networking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como esa fiesta, pero en un contexto más amplio. Se trata de establecer y cultivar relaciones con otras personas de manera intencional para construir una red de contactos valiosos y mutuamente beneficiosos. En lugar de limitarse a una sola fiesta, el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networking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puede ocurrir en diferentes entornos, como eventos profesionales, conferencias, reuniones informales o incluso en línea a través de plataformas sociales y profesionales.</a:t>
            </a:r>
          </a:p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7368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concepto</a:t>
            </a:r>
            <a:r>
              <a:rPr lang="es-ES" baseline="0" dirty="0"/>
              <a:t> de darnos a conocer. </a:t>
            </a:r>
          </a:p>
          <a:p>
            <a:endParaRPr lang="es-ES" baseline="0" dirty="0"/>
          </a:p>
          <a:p>
            <a:r>
              <a:rPr lang="es-ES" baseline="0" dirty="0"/>
              <a:t>Hablemos de EINSTEIN y su historia.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572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5155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824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Imagina que eres dueño de una pequeña empresa que fabrica productos artesanales. Gracias a una conexión establecida en un evento de </a:t>
            </a:r>
            <a:r>
              <a:rPr lang="es-ES" b="0" i="0" dirty="0" err="1">
                <a:solidFill>
                  <a:srgbClr val="D1D5DB"/>
                </a:solidFill>
                <a:effectLst/>
                <a:latin typeface="Söhne"/>
              </a:rPr>
              <a:t>networking</a:t>
            </a: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, logras asegurar una colaboración con una gran cadena de tiendas. Esto impulsa tu negocio y aumenta tus ventas significativamente.</a:t>
            </a:r>
          </a:p>
          <a:p>
            <a:endParaRPr lang="es-ES" b="0" i="0" dirty="0">
              <a:solidFill>
                <a:srgbClr val="D1D5DB"/>
              </a:solidFill>
              <a:effectLst/>
              <a:latin typeface="Söhne"/>
            </a:endParaRPr>
          </a:p>
          <a:p>
            <a:endParaRPr lang="es-ES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Piensa en el </a:t>
            </a:r>
            <a:r>
              <a:rPr lang="es-ES" b="0" i="0" dirty="0" err="1">
                <a:solidFill>
                  <a:srgbClr val="D1D5DB"/>
                </a:solidFill>
                <a:effectLst/>
                <a:latin typeface="Söhne"/>
              </a:rPr>
              <a:t>networking</a:t>
            </a:r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 como una fiesta a la que asistes. ¿Cómo te prepararías? Vestirte adecuadamente, investigar a los invitados, tener una tarjeta de presentación impactante, etc."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AF0EF-FE94-413E-9B60-CFBE7395AB6E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60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261A2-BE34-4A41-967F-A85C92DCF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542C4C-92AD-45E1-B355-8D6A127B2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7F78CA-E2B1-41EA-B1C6-2788ACEA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49CD-7996-4295-B343-2FA8D42E4549}" type="datetimeFigureOut">
              <a:rPr lang="es-CO" smtClean="0"/>
              <a:t>19/07/2023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FCB21-DAF4-4568-8962-1FC23D41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D1E721-741B-450A-9B67-C0EC2BEA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14A4-A239-40AA-89E4-E5E8BD166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75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F1DE4-57CB-4FFB-96BF-C4F57C92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96C15D-0BDA-49F5-B033-A2444AA1E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B567BE-31C4-4401-92C7-473DB947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49CD-7996-4295-B343-2FA8D42E4549}" type="datetimeFigureOut">
              <a:rPr lang="es-CO" smtClean="0"/>
              <a:t>19/07/2023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AAF973-A3C0-4D13-A3E4-BD58DF37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4B9B0-5ED0-44CD-8CA7-AF832987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14A4-A239-40AA-89E4-E5E8BD166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427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3EF504-C294-47F1-85BF-57284CC42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5CCFE8-9DBB-491B-BC3B-3C03FA9FA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A28090-7E89-4586-9686-71858ACE9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49CD-7996-4295-B343-2FA8D42E4549}" type="datetimeFigureOut">
              <a:rPr lang="es-CO" smtClean="0"/>
              <a:t>19/07/2023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245AC8-D981-44D9-8CB7-30373033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E9169E-A45C-4BCD-9ED7-0D37EF91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14A4-A239-40AA-89E4-E5E8BD166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407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693D1-23B6-4640-A15F-8B44BE65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C161D9-49BA-4472-B48D-369ECE13E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2AB5DB-AD69-4BE1-B923-165C7A1F2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49CD-7996-4295-B343-2FA8D42E4549}" type="datetimeFigureOut">
              <a:rPr lang="es-CO" smtClean="0"/>
              <a:t>19/07/2023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82D781-2550-4D72-B54C-FF42F54E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6D46A8-28F9-4511-B1D6-73699BD8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14A4-A239-40AA-89E4-E5E8BD166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0B503-3F09-4D2E-BBE4-32BB0DCE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E2B967-34CF-42D5-90FF-C17EF3DF8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D36E68-0EC0-4B03-A9D9-4D6B7954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49CD-7996-4295-B343-2FA8D42E4549}" type="datetimeFigureOut">
              <a:rPr lang="es-CO" smtClean="0"/>
              <a:t>19/07/2023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1F5BA6-AE13-43BE-97BA-F9CD76A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A6D279-013C-4E41-A0BE-4CDF7FBC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14A4-A239-40AA-89E4-E5E8BD166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1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97BDC-817A-4FB5-8796-76ED10E7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79E82-F8DA-4BF0-BD69-AF39D7A43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1DC294-0A45-4DFE-94F6-9D24D0CD6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D90B4C-DDE1-4124-806F-4A47FD48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49CD-7996-4295-B343-2FA8D42E4549}" type="datetimeFigureOut">
              <a:rPr lang="es-CO" smtClean="0"/>
              <a:t>19/07/2023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82E40E-031E-4E04-826A-F1021855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064AD6-4891-46B2-8342-A0A74D1F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14A4-A239-40AA-89E4-E5E8BD166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760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BF22F-3FB4-4339-95DE-F9233F7A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9637B9-651D-491C-BFA2-59B65431E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AE5B08-A16F-42FE-89C4-E9EA7B5F3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AFA765-1B8C-4980-9497-D43A136F6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B8E4A12-CF5C-4DAD-9F6A-713D1BD5D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A8EE5E-36C6-4441-8BA4-B01A8289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49CD-7996-4295-B343-2FA8D42E4549}" type="datetimeFigureOut">
              <a:rPr lang="es-CO" smtClean="0"/>
              <a:t>19/07/2023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12F5F6C-04C5-4AB5-A001-9D13DD90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847EFF-B57F-477D-80EF-F8F2DDE7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14A4-A239-40AA-89E4-E5E8BD166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674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1FB40-DDFA-4307-A885-12AFE6DB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51AA7C-ED8A-4620-BD04-6A8FB141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49CD-7996-4295-B343-2FA8D42E4549}" type="datetimeFigureOut">
              <a:rPr lang="es-CO" smtClean="0"/>
              <a:t>19/07/2023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19EA59-91EF-4BC6-A71E-DB30258C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3786D3-1988-4C21-881E-7ED0529C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14A4-A239-40AA-89E4-E5E8BD166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149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B54756-7BFA-410B-ABF6-83BF30C45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49CD-7996-4295-B343-2FA8D42E4549}" type="datetimeFigureOut">
              <a:rPr lang="es-CO" smtClean="0"/>
              <a:t>19/07/2023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A34B16F-C8DF-4824-8D14-D129836B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A3C05D-7457-4B31-97D1-FD5735E0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14A4-A239-40AA-89E4-E5E8BD166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670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7E731-64EF-49B1-AB10-92965C37E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B45C40-8875-4E06-A044-6E86F90B6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77CD32-92B0-4ABB-B70B-081515706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43803B-CF3E-48ED-8162-6931CA3B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49CD-7996-4295-B343-2FA8D42E4549}" type="datetimeFigureOut">
              <a:rPr lang="es-CO" smtClean="0"/>
              <a:t>19/07/2023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33267-62BC-46F1-A255-87707709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8223E3-B005-4F50-AC9E-06ABDBE9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14A4-A239-40AA-89E4-E5E8BD166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56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3B319-8012-4A8F-810B-06B70A86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A7727CD-7E63-415F-B627-3E97EC7CC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43A1B7-9B9B-4FD1-8DDF-7F392BCB2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4C4EB3-EC49-45F2-A2CD-21AF1AC3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49CD-7996-4295-B343-2FA8D42E4549}" type="datetimeFigureOut">
              <a:rPr lang="es-CO" smtClean="0"/>
              <a:t>19/07/2023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6DEDCB-62F1-4DEB-8BDB-C07FC5CA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A29158-3898-429F-BAD9-DB48B83F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14A4-A239-40AA-89E4-E5E8BD166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239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822C6B-989E-46D3-9B3A-F394611E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09F9C6-5953-4FA7-9B50-394D1087E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F0738D-F0D8-412D-96D1-F87057E5A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B49CD-7996-4295-B343-2FA8D42E4549}" type="datetimeFigureOut">
              <a:rPr lang="es-CO" smtClean="0"/>
              <a:t>19/07/2023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C0B3B2-88BF-4E71-B75D-C9BB05BCC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90C184-C1C6-4201-96F9-D8DC44BCD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14A4-A239-40AA-89E4-E5E8BD166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342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.png"/><Relationship Id="rId3" Type="http://schemas.openxmlformats.org/officeDocument/2006/relationships/image" Target="../media/image32.png"/><Relationship Id="rId7" Type="http://schemas.microsoft.com/office/2007/relationships/hdphoto" Target="../media/hdphoto3.wdp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DD36EC2-EAFF-48CD-B8B3-967A8E2E446F}"/>
              </a:ext>
            </a:extLst>
          </p:cNvPr>
          <p:cNvSpPr txBox="1"/>
          <p:nvPr/>
        </p:nvSpPr>
        <p:spPr>
          <a:xfrm>
            <a:off x="2330617" y="2570087"/>
            <a:ext cx="7530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0" i="0" dirty="0">
                <a:effectLst/>
                <a:latin typeface="Söhne"/>
              </a:rPr>
              <a:t>Construyendo conexiones sólidas: </a:t>
            </a:r>
          </a:p>
          <a:p>
            <a:pPr algn="ctr"/>
            <a:r>
              <a:rPr lang="es-ES" sz="3600" b="1" i="0" dirty="0" err="1">
                <a:effectLst/>
                <a:latin typeface="Söhne"/>
              </a:rPr>
              <a:t>Networking</a:t>
            </a:r>
            <a:r>
              <a:rPr lang="es-ES" sz="3600" b="1" i="0" dirty="0">
                <a:effectLst/>
                <a:latin typeface="Söhne"/>
              </a:rPr>
              <a:t> para </a:t>
            </a:r>
            <a:r>
              <a:rPr lang="es-ES" sz="3600" b="1" i="0" dirty="0" err="1">
                <a:effectLst/>
                <a:latin typeface="Söhne"/>
              </a:rPr>
              <a:t>PYMEs</a:t>
            </a:r>
            <a:endParaRPr lang="es-CO" sz="36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674942-6176-4C41-ACBF-1760B6479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861" y="227635"/>
            <a:ext cx="914637" cy="90238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F850022-D8BC-48CE-92D3-F268BB5C3DE8}"/>
              </a:ext>
            </a:extLst>
          </p:cNvPr>
          <p:cNvSpPr txBox="1"/>
          <p:nvPr/>
        </p:nvSpPr>
        <p:spPr>
          <a:xfrm>
            <a:off x="4933787" y="5679480"/>
            <a:ext cx="2324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latin typeface="Söhne"/>
              </a:rPr>
              <a:t>DAVID BERMEJO</a:t>
            </a:r>
            <a:endParaRPr lang="es-CO" sz="24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2A747B-A768-46BC-B36F-B29BDB343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4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C2DD01-E624-4B19-BAAA-34347E8B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293"/>
            <a:ext cx="4052777" cy="1325563"/>
          </a:xfrm>
        </p:spPr>
        <p:txBody>
          <a:bodyPr>
            <a:normAutofit/>
          </a:bodyPr>
          <a:lstStyle/>
          <a:p>
            <a:r>
              <a:rPr lang="es-ES" b="1" dirty="0"/>
              <a:t>Formas de hacer </a:t>
            </a:r>
            <a:r>
              <a:rPr lang="es-ES" b="1" dirty="0" err="1"/>
              <a:t>Networking</a:t>
            </a:r>
            <a:endParaRPr lang="es-CO" b="1" dirty="0"/>
          </a:p>
        </p:txBody>
      </p:sp>
      <p:pic>
        <p:nvPicPr>
          <p:cNvPr id="1026" name="Picture 2" descr="Gratis Personas Sentadas En Sillas Para Pandillas Foto de stock">
            <a:extLst>
              <a:ext uri="{FF2B5EF4-FFF2-40B4-BE49-F238E27FC236}">
                <a16:creationId xmlns:a16="http://schemas.microsoft.com/office/drawing/2014/main" id="{1F6B2540-BACB-4C2F-8F4A-EE78DC14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14" y="3275824"/>
            <a:ext cx="4825409" cy="321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tis Foto De Hombre Sosteniendo Micrófono Foto de stock">
            <a:extLst>
              <a:ext uri="{FF2B5EF4-FFF2-40B4-BE49-F238E27FC236}">
                <a16:creationId xmlns:a16="http://schemas.microsoft.com/office/drawing/2014/main" id="{13D59A31-E365-4B4F-B8EE-E87E7282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77" y="365236"/>
            <a:ext cx="4954470" cy="278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5233C2-3394-40C0-8246-6161A3220620}"/>
              </a:ext>
            </a:extLst>
          </p:cNvPr>
          <p:cNvSpPr txBox="1"/>
          <p:nvPr/>
        </p:nvSpPr>
        <p:spPr>
          <a:xfrm>
            <a:off x="925033" y="3275824"/>
            <a:ext cx="41431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• Eventos</a:t>
            </a:r>
          </a:p>
          <a:p>
            <a:r>
              <a:rPr lang="es-ES" sz="2000" dirty="0"/>
              <a:t>• Conferencias</a:t>
            </a:r>
          </a:p>
          <a:p>
            <a:r>
              <a:rPr lang="es-ES" sz="2000" dirty="0"/>
              <a:t>• Asociaciones</a:t>
            </a:r>
          </a:p>
          <a:p>
            <a:r>
              <a:rPr lang="es-ES" sz="2000" dirty="0"/>
              <a:t>• Cámaras de comercio</a:t>
            </a:r>
          </a:p>
          <a:p>
            <a:r>
              <a:rPr lang="es-ES" sz="2000" dirty="0"/>
              <a:t>• Redes sociales profesionales</a:t>
            </a:r>
            <a:br>
              <a:rPr lang="es-ES" sz="2000" dirty="0"/>
            </a:br>
            <a:endParaRPr lang="es-CO" sz="2000" dirty="0"/>
          </a:p>
          <a:p>
            <a:endParaRPr lang="es-ES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F1BD06-767B-4AFE-8B20-C32A3E397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2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337197" y="2651522"/>
            <a:ext cx="5999957" cy="1325563"/>
          </a:xfrm>
        </p:spPr>
        <p:txBody>
          <a:bodyPr/>
          <a:lstStyle/>
          <a:p>
            <a:r>
              <a:rPr lang="es-ES" dirty="0"/>
              <a:t>SPEED NETWORKING 02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6400" y="8350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Como utilizo el </a:t>
            </a:r>
            <a:r>
              <a:rPr lang="es-ES" dirty="0" err="1"/>
              <a:t>Networking</a:t>
            </a:r>
            <a:r>
              <a:rPr lang="es-ES" dirty="0"/>
              <a:t> en mi empresa</a:t>
            </a:r>
          </a:p>
          <a:p>
            <a:pPr marL="0" indent="0">
              <a:buNone/>
            </a:pPr>
            <a:endParaRPr lang="es-C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0199BE-04FC-475D-B468-28B088C3A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  <p:pic>
        <p:nvPicPr>
          <p:cNvPr id="7170" name="Picture 2" descr="Como Realizar Networking Apropiadamente - Saca Lo Mejor De Los Eventos De  Networking">
            <a:extLst>
              <a:ext uri="{FF2B5EF4-FFF2-40B4-BE49-F238E27FC236}">
                <a16:creationId xmlns:a16="http://schemas.microsoft.com/office/drawing/2014/main" id="{5D3645C4-B940-4EBB-9EEC-961D83380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10" y="1476568"/>
            <a:ext cx="8600382" cy="48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22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00" y="2794000"/>
            <a:ext cx="10515600" cy="1325563"/>
          </a:xfrm>
        </p:spPr>
        <p:txBody>
          <a:bodyPr/>
          <a:lstStyle/>
          <a:p>
            <a:r>
              <a:rPr lang="es-ES" b="1" dirty="0"/>
              <a:t>CREDIBILIDAD</a:t>
            </a:r>
            <a:endParaRPr lang="es-CR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3B9ABA-0562-45E1-BA53-B3C0AA899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6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62F696C-C9C3-4EC7-84EF-2487EA9AC9FD}"/>
              </a:ext>
            </a:extLst>
          </p:cNvPr>
          <p:cNvSpPr txBox="1">
            <a:spLocks/>
          </p:cNvSpPr>
          <p:nvPr/>
        </p:nvSpPr>
        <p:spPr>
          <a:xfrm>
            <a:off x="325826" y="1179128"/>
            <a:ext cx="4784651" cy="1623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Ejemplos prácticos de estrategias de </a:t>
            </a:r>
            <a:r>
              <a:rPr lang="es-ES" b="1" dirty="0" err="1"/>
              <a:t>Networking</a:t>
            </a:r>
            <a:r>
              <a:rPr lang="es-ES" b="1" dirty="0"/>
              <a:t>:</a:t>
            </a:r>
            <a:endParaRPr lang="es-CO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77DA6C-DB54-4AA0-B216-8FB02E5273CF}"/>
              </a:ext>
            </a:extLst>
          </p:cNvPr>
          <p:cNvSpPr txBox="1"/>
          <p:nvPr/>
        </p:nvSpPr>
        <p:spPr>
          <a:xfrm>
            <a:off x="325826" y="3189094"/>
            <a:ext cx="544765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Escucha Activa: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Prestar atención y mostrar interés genuino en las conversaciones.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Demonstrar empatía y comprensión hacia los demás.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Generar confianza al demostrar disposición para aprender de los demás.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Búsqueda de conexiones en común:</a:t>
            </a:r>
          </a:p>
        </p:txBody>
      </p:sp>
      <p:pic>
        <p:nvPicPr>
          <p:cNvPr id="3074" name="Picture 2" descr="La escucha activa - Yo Puedo">
            <a:extLst>
              <a:ext uri="{FF2B5EF4-FFF2-40B4-BE49-F238E27FC236}">
                <a16:creationId xmlns:a16="http://schemas.microsoft.com/office/drawing/2014/main" id="{17682541-F385-4446-A73C-6293E5FF2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48"/>
            <a:ext cx="5361051" cy="320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A2488B9-372A-4E98-8EBE-8426BABF2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87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8D6373B-FD8A-49BD-AA6D-B13B9ED59E0D}"/>
              </a:ext>
            </a:extLst>
          </p:cNvPr>
          <p:cNvSpPr txBox="1"/>
          <p:nvPr/>
        </p:nvSpPr>
        <p:spPr>
          <a:xfrm>
            <a:off x="325826" y="2090172"/>
            <a:ext cx="478465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Búsqueda de conexiones en común: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Identificar intereses, experiencias o contactos compartidos.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Establecer vínculos a través de puntos en común.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Facilitar conversaciones y establecer relaciones más sólidas.</a:t>
            </a:r>
          </a:p>
        </p:txBody>
      </p:sp>
      <p:pic>
        <p:nvPicPr>
          <p:cNvPr id="6150" name="Picture 6" descr="Personas que usan redes móviles y hablan por teléfono comunicación y redes  sociales | Vector Premium">
            <a:extLst>
              <a:ext uri="{FF2B5EF4-FFF2-40B4-BE49-F238E27FC236}">
                <a16:creationId xmlns:a16="http://schemas.microsoft.com/office/drawing/2014/main" id="{E7B4C5AA-F35F-4A08-8247-EB72A38B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28" y="845288"/>
            <a:ext cx="4824124" cy="516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2CB7B46-70CA-47FE-844A-38A5B50BF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1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337197" y="2651522"/>
            <a:ext cx="5999957" cy="1325563"/>
          </a:xfrm>
        </p:spPr>
        <p:txBody>
          <a:bodyPr/>
          <a:lstStyle/>
          <a:p>
            <a:r>
              <a:rPr lang="es-ES" dirty="0"/>
              <a:t>SPEED NETWORKING 03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8557" y="835025"/>
            <a:ext cx="5034495" cy="453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/>
              <a:t>Identifica mis conectores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C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8675D9-2DF5-4F69-B674-44C3C4916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  <p:pic>
        <p:nvPicPr>
          <p:cNvPr id="3074" name="Picture 2" descr="AySA pidió a la población hacer un uso racional del agua potable frente al  apagón masivo - Infobae">
            <a:extLst>
              <a:ext uri="{FF2B5EF4-FFF2-40B4-BE49-F238E27FC236}">
                <a16:creationId xmlns:a16="http://schemas.microsoft.com/office/drawing/2014/main" id="{C8B2F954-03C3-4EB5-9ADB-84D06A102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7"/>
          <a:stretch/>
        </p:blipFill>
        <p:spPr bwMode="auto">
          <a:xfrm>
            <a:off x="1488558" y="1791716"/>
            <a:ext cx="5034495" cy="37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aso de agua o vaso con agua?: RAE pone fin a este dilema | CHEKA | PERU21">
            <a:extLst>
              <a:ext uri="{FF2B5EF4-FFF2-40B4-BE49-F238E27FC236}">
                <a16:creationId xmlns:a16="http://schemas.microsoft.com/office/drawing/2014/main" id="{2C18E349-82A6-4ED4-AD5C-CAA67C5BC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895" y="1791585"/>
            <a:ext cx="5034495" cy="377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1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F0A20A6-EAB3-435A-8FB7-B4ED02957B8F}"/>
              </a:ext>
            </a:extLst>
          </p:cNvPr>
          <p:cNvSpPr txBox="1"/>
          <p:nvPr/>
        </p:nvSpPr>
        <p:spPr>
          <a:xfrm>
            <a:off x="325826" y="4205176"/>
            <a:ext cx="47846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Ofrecer ayuda y apoyo: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Estar dispuesto a brindar asistencia y compartir recursos.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Proporcionar consejos, soluciones o recomendaciones relevantes.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Crear un ambiente colaborativo y positivo..</a:t>
            </a:r>
          </a:p>
        </p:txBody>
      </p:sp>
      <p:pic>
        <p:nvPicPr>
          <p:cNvPr id="5122" name="Picture 2" descr="CÓMO FORTALECER LAS REDES DE APOYO DE LOS EMPLEADOS PARA MEJORAR SU SALUD  INTEGRAL | Cigna">
            <a:extLst>
              <a:ext uri="{FF2B5EF4-FFF2-40B4-BE49-F238E27FC236}">
                <a16:creationId xmlns:a16="http://schemas.microsoft.com/office/drawing/2014/main" id="{2F790CCF-22BA-4BAB-8528-06632159B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 bwMode="auto">
          <a:xfrm>
            <a:off x="0" y="0"/>
            <a:ext cx="12192000" cy="387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B15469-1A6D-4BBF-8CDF-58B49D3F9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00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337197" y="2651522"/>
            <a:ext cx="5999957" cy="1325563"/>
          </a:xfrm>
        </p:spPr>
        <p:txBody>
          <a:bodyPr/>
          <a:lstStyle/>
          <a:p>
            <a:r>
              <a:rPr lang="es-ES" dirty="0"/>
              <a:t>SPEED NETWORKING 04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6400" y="835025"/>
            <a:ext cx="5075274" cy="536575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En que puedo apoyar tu empresa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C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CB6A6C-F2B6-45D0-9D6F-F8E482E01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  <p:pic>
        <p:nvPicPr>
          <p:cNvPr id="4098" name="Picture 2" descr="Gratis Foto De Personas Haciendo Puños Foto de stock">
            <a:extLst>
              <a:ext uri="{FF2B5EF4-FFF2-40B4-BE49-F238E27FC236}">
                <a16:creationId xmlns:a16="http://schemas.microsoft.com/office/drawing/2014/main" id="{B53E0233-B63C-45ED-9697-A546788B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74" y="1371600"/>
            <a:ext cx="7654950" cy="51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968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34EA0E9-048F-451E-9670-EB2FDC34D5E6}"/>
              </a:ext>
            </a:extLst>
          </p:cNvPr>
          <p:cNvSpPr txBox="1"/>
          <p:nvPr/>
        </p:nvSpPr>
        <p:spPr>
          <a:xfrm>
            <a:off x="325826" y="2090172"/>
            <a:ext cx="478465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Seguir el principio de reciprocidad: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Buscar oportunidades para beneficiar a otros sin expectativas inmediatas.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Ser proactivo al ofrecer ayuda, contactos o conocimientos.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Fomentar relaciones de confianza y establecer conexiones duraderas.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8D5B1A2-16AF-4815-8AC4-FFDDC0C3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42" y="1355130"/>
            <a:ext cx="6202227" cy="414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98AD92-9D65-4572-9F6E-C61D0B27D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74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617998C-335B-44DF-889C-BAE28F7325DF}"/>
              </a:ext>
            </a:extLst>
          </p:cNvPr>
          <p:cNvSpPr txBox="1">
            <a:spLocks/>
          </p:cNvSpPr>
          <p:nvPr/>
        </p:nvSpPr>
        <p:spPr>
          <a:xfrm>
            <a:off x="8121502" y="2617418"/>
            <a:ext cx="3638107" cy="1623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Manteniendo y cultivando las relaciones</a:t>
            </a:r>
          </a:p>
        </p:txBody>
      </p:sp>
      <p:pic>
        <p:nvPicPr>
          <p:cNvPr id="6" name="Picture 2" descr="Networking internacional: amplia tu red de contactos | ESIC">
            <a:extLst>
              <a:ext uri="{FF2B5EF4-FFF2-40B4-BE49-F238E27FC236}">
                <a16:creationId xmlns:a16="http://schemas.microsoft.com/office/drawing/2014/main" id="{F152DE5C-2F45-4689-AB6A-33F776F5F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7" r="-1"/>
          <a:stretch/>
        </p:blipFill>
        <p:spPr bwMode="auto">
          <a:xfrm>
            <a:off x="0" y="0"/>
            <a:ext cx="7820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7B81799-D9AB-451B-A6B5-C1F8D6E43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4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93700" y="2015975"/>
            <a:ext cx="6763014" cy="2403300"/>
          </a:xfrm>
          <a:prstGeom prst="round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 l="11845" r="8814"/>
          <a:stretch/>
        </p:blipFill>
        <p:spPr>
          <a:xfrm>
            <a:off x="9275500" y="1840051"/>
            <a:ext cx="2458354" cy="3171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5" name="Google Shape;7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6225" y="226975"/>
            <a:ext cx="1284425" cy="12630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 txBox="1"/>
          <p:nvPr/>
        </p:nvSpPr>
        <p:spPr>
          <a:xfrm>
            <a:off x="740075" y="1213725"/>
            <a:ext cx="4095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400" b="1" dirty="0">
                <a:latin typeface="Roboto"/>
                <a:ea typeface="Roboto"/>
                <a:cs typeface="Roboto"/>
                <a:sym typeface="Roboto"/>
              </a:rPr>
              <a:t>David Bermejo</a:t>
            </a:r>
            <a:endParaRPr sz="34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8525" y="5620925"/>
            <a:ext cx="1538900" cy="8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3350" y="5548800"/>
            <a:ext cx="2376825" cy="10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13375" y="5545946"/>
            <a:ext cx="2920475" cy="1027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83825" y="5548800"/>
            <a:ext cx="1998758" cy="10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3700" y="5466675"/>
            <a:ext cx="1186000" cy="11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/>
          <p:nvPr/>
        </p:nvSpPr>
        <p:spPr>
          <a:xfrm>
            <a:off x="740076" y="2478396"/>
            <a:ext cx="6638920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500" b="1" dirty="0"/>
              <a:t>Emprendedor </a:t>
            </a:r>
            <a:r>
              <a:rPr lang="es-CR" sz="1500" dirty="0"/>
              <a:t>Apasionado, 10 años de experiencia en el Desarrollo de Software y especialista en Inteligencia Artificial.</a:t>
            </a:r>
            <a:br>
              <a:rPr lang="es-CR" sz="1500" dirty="0"/>
            </a:br>
            <a:br>
              <a:rPr lang="es-CR" sz="1500" dirty="0"/>
            </a:br>
            <a:r>
              <a:rPr lang="es-CR" sz="1500" dirty="0"/>
              <a:t>Desarrollador de software de Inteligencia Artificial  específicamente en visión computacional y detección de imágenes con nuestra inteligencia artificial  </a:t>
            </a:r>
            <a:endParaRPr sz="1500" dirty="0"/>
          </a:p>
        </p:txBody>
      </p:sp>
      <p:pic>
        <p:nvPicPr>
          <p:cNvPr id="1026" name="Picture 2" descr="https://www.avantecds.com/wp-content/uploads/2023/03/aletra-1024x24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47" y="3898661"/>
            <a:ext cx="1346653" cy="32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08F2F95-13BB-4183-BCFA-FE0C47FA2E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94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87128A-128A-4F76-8488-C4FE6C952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32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00" y="2794000"/>
            <a:ext cx="10515600" cy="1325563"/>
          </a:xfrm>
        </p:spPr>
        <p:txBody>
          <a:bodyPr/>
          <a:lstStyle/>
          <a:p>
            <a:r>
              <a:rPr lang="es-ES" b="1" dirty="0"/>
              <a:t>RENTABILIDAD</a:t>
            </a:r>
            <a:endParaRPr lang="es-CR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712D6D-5896-4D16-8715-B634C2CA6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78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Qué es el Networking online? | Anincubator | Blog">
            <a:extLst>
              <a:ext uri="{FF2B5EF4-FFF2-40B4-BE49-F238E27FC236}">
                <a16:creationId xmlns:a16="http://schemas.microsoft.com/office/drawing/2014/main" id="{7C9DADC1-A0A6-4D88-B42B-FA7B667A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6326" y="2084093"/>
            <a:ext cx="6724530" cy="323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B5D5B3-5071-4B9D-AAFA-E9575763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6" y="758530"/>
            <a:ext cx="6362700" cy="1325563"/>
          </a:xfrm>
        </p:spPr>
        <p:txBody>
          <a:bodyPr/>
          <a:lstStyle/>
          <a:p>
            <a:r>
              <a:rPr lang="es-ES" b="1" dirty="0"/>
              <a:t>Importancia del </a:t>
            </a:r>
            <a:r>
              <a:rPr lang="es-ES" b="1" dirty="0" err="1"/>
              <a:t>Networking</a:t>
            </a:r>
            <a:r>
              <a:rPr lang="es-ES" b="1" dirty="0"/>
              <a:t> para las </a:t>
            </a:r>
            <a:r>
              <a:rPr lang="es-ES" b="1" dirty="0" err="1"/>
              <a:t>PYMEs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B672D-5EDE-4627-A2C3-C0DCB2766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6" y="2084093"/>
            <a:ext cx="5872955" cy="4351338"/>
          </a:xfrm>
        </p:spPr>
        <p:txBody>
          <a:bodyPr>
            <a:normAutofit/>
          </a:bodyPr>
          <a:lstStyle/>
          <a:p>
            <a:r>
              <a:rPr lang="es-ES" sz="1800" b="1" dirty="0"/>
              <a:t>Oportunidades de negocio:</a:t>
            </a:r>
          </a:p>
          <a:p>
            <a:pPr lvl="1"/>
            <a:r>
              <a:rPr lang="es-ES" sz="1600" dirty="0"/>
              <a:t>Conexiones con empresas y profesionales relevantes.</a:t>
            </a:r>
          </a:p>
          <a:p>
            <a:pPr lvl="1"/>
            <a:r>
              <a:rPr lang="es-ES" sz="1600" dirty="0"/>
              <a:t>Colaboraciones, alianzas estratégicas y referencias.</a:t>
            </a:r>
          </a:p>
          <a:p>
            <a:pPr lvl="1"/>
            <a:r>
              <a:rPr lang="es-ES" sz="1600" dirty="0"/>
              <a:t>Acceso a nuevos mercados y segmentos.</a:t>
            </a:r>
          </a:p>
          <a:p>
            <a:r>
              <a:rPr lang="es-ES" sz="1800" b="1" dirty="0"/>
              <a:t>Intercambio de conocimientos y experiencias:</a:t>
            </a:r>
          </a:p>
          <a:p>
            <a:pPr lvl="1"/>
            <a:r>
              <a:rPr lang="es-ES" sz="1600" dirty="0"/>
              <a:t>Aprendizaje de mejores prácticas.</a:t>
            </a:r>
          </a:p>
          <a:p>
            <a:pPr lvl="1"/>
            <a:r>
              <a:rPr lang="es-ES" sz="1600" dirty="0"/>
              <a:t>Consejos valiosos y conocimientos especializados.</a:t>
            </a:r>
          </a:p>
          <a:p>
            <a:pPr lvl="1"/>
            <a:r>
              <a:rPr lang="es-ES" sz="1600" dirty="0"/>
              <a:t>Mejora de procesos, resolución de problemas y toma de decisiones informadas.</a:t>
            </a:r>
          </a:p>
          <a:p>
            <a:r>
              <a:rPr lang="es-ES" sz="1800" b="1" dirty="0"/>
              <a:t>Visibilidad y construcción de marca:</a:t>
            </a:r>
          </a:p>
          <a:p>
            <a:pPr lvl="1"/>
            <a:r>
              <a:rPr lang="es-ES" sz="1600" dirty="0"/>
              <a:t>Participación en eventos y ferias comerciales.</a:t>
            </a:r>
          </a:p>
          <a:p>
            <a:pPr lvl="1"/>
            <a:r>
              <a:rPr lang="es-ES" sz="1600" dirty="0"/>
              <a:t>Promoción de productos, servicios y valores únicos.</a:t>
            </a:r>
          </a:p>
          <a:p>
            <a:pPr lvl="1"/>
            <a:r>
              <a:rPr lang="es-ES" sz="1600" dirty="0"/>
              <a:t>Atracción de clientes potenciales, inversores y colaboradores estratégicos.</a:t>
            </a:r>
            <a:endParaRPr lang="es-CO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B35BED-1D2C-4932-B097-504504F98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0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854" y="365125"/>
            <a:ext cx="7944293" cy="1325563"/>
          </a:xfrm>
        </p:spPr>
        <p:txBody>
          <a:bodyPr/>
          <a:lstStyle/>
          <a:p>
            <a:pPr algn="ctr"/>
            <a:r>
              <a:rPr lang="es-ES" b="1" dirty="0"/>
              <a:t>Atreve a hacer Rondas de Negocios</a:t>
            </a:r>
            <a:endParaRPr lang="es-CR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91C157-76FE-4FC9-B622-898AF37A4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  <p:pic>
        <p:nvPicPr>
          <p:cNvPr id="5122" name="Picture 2" descr="Gratis Compañeros Dándose La Mano Foto de stock">
            <a:extLst>
              <a:ext uri="{FF2B5EF4-FFF2-40B4-BE49-F238E27FC236}">
                <a16:creationId xmlns:a16="http://schemas.microsoft.com/office/drawing/2014/main" id="{DDB5ED29-35F5-4F68-A625-FBC3FFCCA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16" y="1350334"/>
            <a:ext cx="7304568" cy="48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87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Atreve a Hacer </a:t>
            </a:r>
            <a:r>
              <a:rPr lang="es-ES" b="1" dirty="0" err="1"/>
              <a:t>Webinars</a:t>
            </a:r>
            <a:endParaRPr lang="es-CR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321F15-CBE9-40DE-A921-DD2B16773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84E0343-735E-40E1-A35E-7B88B5FA8BA0}"/>
              </a:ext>
            </a:extLst>
          </p:cNvPr>
          <p:cNvGrpSpPr/>
          <p:nvPr/>
        </p:nvGrpSpPr>
        <p:grpSpPr>
          <a:xfrm>
            <a:off x="326065" y="1881964"/>
            <a:ext cx="11539870" cy="3252858"/>
            <a:chOff x="325826" y="1944309"/>
            <a:chExt cx="11421700" cy="3128167"/>
          </a:xfrm>
        </p:grpSpPr>
        <p:pic>
          <p:nvPicPr>
            <p:cNvPr id="6146" name="Picture 2" descr="Webinars | Allied Telesis">
              <a:extLst>
                <a:ext uri="{FF2B5EF4-FFF2-40B4-BE49-F238E27FC236}">
                  <a16:creationId xmlns:a16="http://schemas.microsoft.com/office/drawing/2014/main" id="{4E794FFD-B489-483E-8AD3-36D62743F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340" y="1945757"/>
              <a:ext cx="5561186" cy="312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Las personas deben permitir que las incluyan en grupos de WhatsApp en su  trabajo? - MS LEGAL - Protección de Datos Personales y Derecho comercial y  corporativo">
              <a:extLst>
                <a:ext uri="{FF2B5EF4-FFF2-40B4-BE49-F238E27FC236}">
                  <a16:creationId xmlns:a16="http://schemas.microsoft.com/office/drawing/2014/main" id="{9A20CD38-6167-4B18-87E5-8846BA1FC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26" y="1944309"/>
              <a:ext cx="5561187" cy="3128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3482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ABE2A-594D-4654-B1DA-291D4D1A7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6" y="2103437"/>
            <a:ext cx="5424377" cy="1325563"/>
          </a:xfrm>
        </p:spPr>
        <p:txBody>
          <a:bodyPr/>
          <a:lstStyle/>
          <a:p>
            <a:r>
              <a:rPr lang="es-ES" b="1" dirty="0"/>
              <a:t>Errores comunes en el </a:t>
            </a:r>
            <a:r>
              <a:rPr lang="es-ES" b="1" dirty="0" err="1"/>
              <a:t>networking</a:t>
            </a:r>
            <a:endParaRPr lang="es-CO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EE9FA5D-E024-4E43-AA46-5B31CBF3C516}"/>
              </a:ext>
            </a:extLst>
          </p:cNvPr>
          <p:cNvSpPr txBox="1"/>
          <p:nvPr/>
        </p:nvSpPr>
        <p:spPr>
          <a:xfrm>
            <a:off x="325826" y="3429000"/>
            <a:ext cx="4359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• Ser demasiado autocomplaciente</a:t>
            </a:r>
          </a:p>
          <a:p>
            <a:r>
              <a:rPr lang="es-ES" dirty="0"/>
              <a:t>• No prestar atención a los demás</a:t>
            </a:r>
          </a:p>
          <a:p>
            <a:r>
              <a:rPr lang="es-ES" dirty="0"/>
              <a:t>• No seguir el seguimiento adecuado</a:t>
            </a:r>
            <a:endParaRPr lang="es-CO" dirty="0"/>
          </a:p>
        </p:txBody>
      </p:sp>
      <p:pic>
        <p:nvPicPr>
          <p:cNvPr id="9218" name="Picture 2" descr="Cómo hacer networking y lograr tus objetivos | Blog | Hosting Plus Colombia">
            <a:extLst>
              <a:ext uri="{FF2B5EF4-FFF2-40B4-BE49-F238E27FC236}">
                <a16:creationId xmlns:a16="http://schemas.microsoft.com/office/drawing/2014/main" id="{5241F582-02CB-4747-B67D-C6C51F42E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r="29710"/>
          <a:stretch/>
        </p:blipFill>
        <p:spPr bwMode="auto">
          <a:xfrm>
            <a:off x="6994453" y="0"/>
            <a:ext cx="51975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70F36A-A246-44CE-AA86-D6C0B3494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2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90CD45-94F3-4A10-BD54-5A0A664A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993" y="2766218"/>
            <a:ext cx="7200014" cy="1325563"/>
          </a:xfrm>
        </p:spPr>
        <p:txBody>
          <a:bodyPr>
            <a:noAutofit/>
          </a:bodyPr>
          <a:lstStyle/>
          <a:p>
            <a:pPr algn="ctr"/>
            <a:r>
              <a:rPr lang="es-ES" sz="2800" b="1" i="1" dirty="0">
                <a:solidFill>
                  <a:schemeClr val="bg1"/>
                </a:solidFill>
              </a:rPr>
              <a:t>"El </a:t>
            </a:r>
            <a:r>
              <a:rPr lang="es-ES" sz="2800" b="1" i="1" dirty="0" err="1">
                <a:solidFill>
                  <a:schemeClr val="bg1"/>
                </a:solidFill>
              </a:rPr>
              <a:t>networking</a:t>
            </a:r>
            <a:r>
              <a:rPr lang="es-ES" sz="2800" b="1" i="1" dirty="0">
                <a:solidFill>
                  <a:schemeClr val="bg1"/>
                </a:solidFill>
              </a:rPr>
              <a:t> es como construir una red sólida de hilos interconectados. A medida que más hilos se unen, la red se fortalece y ofrece más oportunidades y apoyo."</a:t>
            </a:r>
            <a:endParaRPr lang="es-CO" sz="2800" b="1" i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6F2BE9-F3E8-4E70-AE65-27D74F18E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71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359" r="3937"/>
          <a:stretch/>
        </p:blipFill>
        <p:spPr>
          <a:xfrm>
            <a:off x="5680025" y="372618"/>
            <a:ext cx="6103327" cy="1987674"/>
          </a:xfrm>
          <a:prstGeom prst="rect">
            <a:avLst/>
          </a:prstGeom>
        </p:spPr>
      </p:pic>
      <p:sp>
        <p:nvSpPr>
          <p:cNvPr id="5" name="Rectángulo: esquinas redondeadas 13">
            <a:extLst>
              <a:ext uri="{FF2B5EF4-FFF2-40B4-BE49-F238E27FC236}">
                <a16:creationId xmlns:a16="http://schemas.microsoft.com/office/drawing/2014/main" id="{5E469B13-98CB-4281-B538-46B749EE392D}"/>
              </a:ext>
            </a:extLst>
          </p:cNvPr>
          <p:cNvSpPr/>
          <p:nvPr/>
        </p:nvSpPr>
        <p:spPr>
          <a:xfrm rot="5400000">
            <a:off x="105342" y="830323"/>
            <a:ext cx="4986670" cy="5197354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53339D7-B1FA-468D-9135-B2687380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273" y="2477456"/>
            <a:ext cx="5068929" cy="779242"/>
          </a:xfrm>
        </p:spPr>
        <p:txBody>
          <a:bodyPr>
            <a:noAutofit/>
          </a:bodyPr>
          <a:lstStyle/>
          <a:p>
            <a:r>
              <a:rPr lang="es-ES" sz="3200" b="1" dirty="0">
                <a:latin typeface="+mn-lt"/>
              </a:rPr>
              <a:t>Muchas</a:t>
            </a:r>
            <a:r>
              <a:rPr lang="es-ES" sz="3200" b="1" i="0" dirty="0">
                <a:effectLst/>
                <a:latin typeface="+mn-lt"/>
              </a:rPr>
              <a:t> Gracias</a:t>
            </a:r>
            <a:endParaRPr lang="es-CO" sz="3200" b="1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680025" y="3183221"/>
            <a:ext cx="38361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CR" sz="2000" b="1" dirty="0">
                <a:latin typeface="Söhne"/>
                <a:ea typeface="+mj-ea"/>
                <a:cs typeface="+mj-cs"/>
              </a:rPr>
              <a:t>Quieres participar en un Evento Gratuito de </a:t>
            </a:r>
            <a:r>
              <a:rPr lang="es-CR" sz="2000" b="1" dirty="0" err="1">
                <a:latin typeface="Söhne"/>
                <a:ea typeface="+mj-ea"/>
                <a:cs typeface="+mj-cs"/>
              </a:rPr>
              <a:t>Networking</a:t>
            </a:r>
            <a:endParaRPr lang="es-CR" sz="2000" b="1" dirty="0">
              <a:latin typeface="Söhne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s-ES" sz="2000" b="1" dirty="0">
              <a:solidFill>
                <a:schemeClr val="accent1"/>
              </a:solidFill>
              <a:latin typeface="Söhne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CR" sz="2000" dirty="0">
                <a:latin typeface="+mj-lt"/>
                <a:ea typeface="+mj-ea"/>
                <a:cs typeface="+mj-cs"/>
              </a:rPr>
              <a:t>https://docs.google.com/forms/d/e/1FAIpQLSfWh4jvQvJ5NY3zHyz0A-D4IizytqhT-6USHJ8GG0leKaPC5w/viewform?usp=sharing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7B64BA2E-C161-41CE-9A47-146CADBC1193}"/>
              </a:ext>
            </a:extLst>
          </p:cNvPr>
          <p:cNvGrpSpPr/>
          <p:nvPr/>
        </p:nvGrpSpPr>
        <p:grpSpPr>
          <a:xfrm>
            <a:off x="672771" y="1910873"/>
            <a:ext cx="3851812" cy="2691649"/>
            <a:chOff x="609601" y="1628281"/>
            <a:chExt cx="3851812" cy="2691649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6BCB454-A86B-40BF-9EDC-02459CE2ED77}"/>
                </a:ext>
              </a:extLst>
            </p:cNvPr>
            <p:cNvSpPr txBox="1"/>
            <p:nvPr/>
          </p:nvSpPr>
          <p:spPr>
            <a:xfrm>
              <a:off x="1009499" y="2747512"/>
              <a:ext cx="3451914" cy="1572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r>
                <a:rPr lang="es-CO" sz="1800" b="1" kern="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6311-4020</a:t>
              </a:r>
            </a:p>
            <a:p>
              <a:pPr lvl="0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r>
                <a:rPr lang="es-CO" sz="1800" b="1" kern="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dbermejo@avancescr.com</a:t>
              </a:r>
            </a:p>
            <a:p>
              <a:pPr lvl="0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r>
                <a:rPr lang="es-CO" b="1" kern="1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Avantecds.com</a:t>
              </a:r>
            </a:p>
            <a:p>
              <a:pPr lvl="0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r>
                <a:rPr lang="es-CO" b="1" kern="10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david</a:t>
              </a:r>
              <a:r>
                <a:rPr lang="es-CO" b="1" kern="1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-bermejo-</a:t>
              </a:r>
              <a:r>
                <a:rPr lang="es-CO" b="1" kern="10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avantec</a:t>
              </a:r>
              <a:r>
                <a:rPr lang="es-CO" b="1" kern="1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s-CO" b="1" kern="10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ds</a:t>
              </a:r>
              <a:r>
                <a:rPr lang="es-CO" b="1" kern="1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/</a:t>
              </a:r>
            </a:p>
          </p:txBody>
        </p:sp>
        <p:sp>
          <p:nvSpPr>
            <p:cNvPr id="8" name="Título 1">
              <a:extLst>
                <a:ext uri="{FF2B5EF4-FFF2-40B4-BE49-F238E27FC236}">
                  <a16:creationId xmlns:a16="http://schemas.microsoft.com/office/drawing/2014/main" id="{3D17FF63-C5E9-4D52-8963-C4B00DA94991}"/>
                </a:ext>
              </a:extLst>
            </p:cNvPr>
            <p:cNvSpPr txBox="1">
              <a:spLocks/>
            </p:cNvSpPr>
            <p:nvPr/>
          </p:nvSpPr>
          <p:spPr>
            <a:xfrm>
              <a:off x="609601" y="1628281"/>
              <a:ext cx="29718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3200" b="1" dirty="0">
                  <a:solidFill>
                    <a:schemeClr val="bg1"/>
                  </a:solidFill>
                  <a:latin typeface="Söhne"/>
                </a:rPr>
                <a:t>David Bermejo</a:t>
              </a:r>
              <a:endParaRPr lang="es-CO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A08CD77-4194-4B69-A1F9-B45C9752C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021" y="2822127"/>
              <a:ext cx="262630" cy="26343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E051D85-3AF4-4F1E-85C9-9047BA145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49" y="3269456"/>
              <a:ext cx="251973" cy="179951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4F43D3A-1CA1-4FAE-BCE4-C4941FD91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38" y="3600450"/>
              <a:ext cx="233614" cy="233137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F1CE3325-B43B-4EFB-800B-7CD041C32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1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23" y="4012406"/>
              <a:ext cx="233137" cy="233137"/>
            </a:xfrm>
            <a:prstGeom prst="rect">
              <a:avLst/>
            </a:prstGeom>
          </p:spPr>
        </p:pic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D8F78106-6C84-43BB-8A2D-B0B08714FB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368" y="2822127"/>
            <a:ext cx="2151668" cy="215166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EE1124F-5403-43C5-83F4-81609C41C4A9}"/>
              </a:ext>
            </a:extLst>
          </p:cNvPr>
          <p:cNvSpPr txBox="1"/>
          <p:nvPr/>
        </p:nvSpPr>
        <p:spPr>
          <a:xfrm>
            <a:off x="9845748" y="4838743"/>
            <a:ext cx="1765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ESCANEA EL QR</a:t>
            </a:r>
          </a:p>
          <a:p>
            <a:pPr algn="ctr"/>
            <a:r>
              <a:rPr lang="es-CO" sz="1200" b="1" dirty="0"/>
              <a:t>E INGRESA AL FORM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1B46894-C3DD-431F-8513-03DCBBC46B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30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F5D274-82B3-45D5-B363-AF499DFFA25D}"/>
              </a:ext>
            </a:extLst>
          </p:cNvPr>
          <p:cNvSpPr txBox="1"/>
          <p:nvPr/>
        </p:nvSpPr>
        <p:spPr>
          <a:xfrm>
            <a:off x="3662917" y="3044280"/>
            <a:ext cx="4866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i="1" dirty="0">
                <a:solidFill>
                  <a:schemeClr val="accent1"/>
                </a:solidFill>
              </a:rPr>
              <a:t>¡Muchas Gracias!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B1D1D0-FC37-4169-813F-1DD420DDE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9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41FEC38-EA2C-4A66-B997-F292BFD38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4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edia.traveler.es/photos/6137602472cad4b2dbd5d276/master/w_1600,c_limit/1900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1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3755072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826" y="2690336"/>
            <a:ext cx="359758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El </a:t>
            </a:r>
            <a:r>
              <a:rPr kumimoji="0" lang="es-C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Networking</a:t>
            </a:r>
            <a:r>
              <a:rPr kumimoji="0" 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es la habilidad de establecer y cultivar relaciones valiosas con otras personas para crear oportunidades y conexiones mutuamente beneficiosas.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7BA85C-0FE5-41F0-A71D-78B199A4B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  <p:pic>
        <p:nvPicPr>
          <p:cNvPr id="1026" name="Picture 2" descr="Recomendaciones para no caer bajo en la fiesta empresarial - Vida -  ELTIEMPO.COM">
            <a:extLst>
              <a:ext uri="{FF2B5EF4-FFF2-40B4-BE49-F238E27FC236}">
                <a16:creationId xmlns:a16="http://schemas.microsoft.com/office/drawing/2014/main" id="{42806434-0C02-4B99-A6AC-959A9D0E8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74" y="830104"/>
            <a:ext cx="7772399" cy="51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0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6B3D84-2341-4F8F-9EBE-DC07EFAD9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688" y="4945484"/>
            <a:ext cx="7764624" cy="1547391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/>
              <a:t> "El </a:t>
            </a:r>
            <a:r>
              <a:rPr lang="es-ES" b="1" dirty="0" err="1"/>
              <a:t>Networking</a:t>
            </a:r>
            <a:r>
              <a:rPr lang="es-ES" b="1" dirty="0"/>
              <a:t> es como construir un puente. Nos conecta con nuevas oportunidades y nos ayuda a superar obstáculos."</a:t>
            </a:r>
            <a:endParaRPr lang="es-CO" b="1" dirty="0"/>
          </a:p>
        </p:txBody>
      </p:sp>
      <p:pic>
        <p:nvPicPr>
          <p:cNvPr id="2050" name="Picture 2" descr="Gratis Puente Golden Gate, San Francisco. Foto de stock">
            <a:extLst>
              <a:ext uri="{FF2B5EF4-FFF2-40B4-BE49-F238E27FC236}">
                <a16:creationId xmlns:a16="http://schemas.microsoft.com/office/drawing/2014/main" id="{C09F2F23-85A0-4A2B-8E79-3856E3AF6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59" y="540651"/>
            <a:ext cx="6160682" cy="41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A7A0609-0C11-4FEA-8C03-60B03A60E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0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5826" y="2550226"/>
            <a:ext cx="2821411" cy="1500779"/>
          </a:xfrm>
        </p:spPr>
        <p:txBody>
          <a:bodyPr/>
          <a:lstStyle/>
          <a:p>
            <a:r>
              <a:rPr lang="es-CR" dirty="0"/>
              <a:t>Visibilidad </a:t>
            </a:r>
          </a:p>
          <a:p>
            <a:r>
              <a:rPr lang="es-CR" dirty="0"/>
              <a:t>Credibilidad </a:t>
            </a:r>
          </a:p>
          <a:p>
            <a:r>
              <a:rPr lang="es-CR" dirty="0"/>
              <a:t>Rentabilidad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AFA815-73FC-4E71-A9C3-E2219DFDF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527E0ED-69DA-4E53-B09D-701C6F7C0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00" y="0"/>
            <a:ext cx="8843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2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00" y="2794000"/>
            <a:ext cx="10515600" cy="1325563"/>
          </a:xfrm>
        </p:spPr>
        <p:txBody>
          <a:bodyPr/>
          <a:lstStyle/>
          <a:p>
            <a:r>
              <a:rPr lang="es-ES" b="1" dirty="0"/>
              <a:t>VISIBILIDAD</a:t>
            </a:r>
            <a:endParaRPr lang="es-CR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B8D23C-54D7-4FFE-9074-F661F837B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6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337197" y="2651522"/>
            <a:ext cx="5999957" cy="1325563"/>
          </a:xfrm>
        </p:spPr>
        <p:txBody>
          <a:bodyPr/>
          <a:lstStyle/>
          <a:p>
            <a:r>
              <a:rPr lang="es-ES" dirty="0"/>
              <a:t>SPEED NETWORKING 01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6400" y="1711325"/>
            <a:ext cx="10515600" cy="4351338"/>
          </a:xfrm>
        </p:spPr>
        <p:txBody>
          <a:bodyPr/>
          <a:lstStyle/>
          <a:p>
            <a:r>
              <a:rPr lang="es-ES" dirty="0"/>
              <a:t>Presentarte en 1  minuto</a:t>
            </a:r>
          </a:p>
          <a:p>
            <a:r>
              <a:rPr lang="es-ES" dirty="0"/>
              <a:t>Quien soy</a:t>
            </a:r>
          </a:p>
          <a:p>
            <a:r>
              <a:rPr lang="es-ES" dirty="0"/>
              <a:t>Qué empresa represento</a:t>
            </a:r>
          </a:p>
          <a:p>
            <a:r>
              <a:rPr lang="es-ES" dirty="0"/>
              <a:t>Cuál es mi ventaja competitiva</a:t>
            </a:r>
          </a:p>
          <a:p>
            <a:r>
              <a:rPr lang="es-ES" dirty="0"/>
              <a:t>Cierro con mi Nombre y Empresa</a:t>
            </a:r>
            <a:endParaRPr lang="es-C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7B48AD-AA13-4F9C-B288-2E929A386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07747"/>
            <a:ext cx="1601975" cy="1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40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172</TotalTime>
  <Words>1227</Words>
  <Application>Microsoft Office PowerPoint</Application>
  <PresentationFormat>Panorámica</PresentationFormat>
  <Paragraphs>132</Paragraphs>
  <Slides>28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Roboto</vt:lpstr>
      <vt:lpstr>Söhne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El Networking es la habilidad de establecer y cultivar relaciones valiosas con otras personas para crear oportunidades y conexiones mutuamente beneficiosas.</vt:lpstr>
      <vt:lpstr>Presentación de PowerPoint</vt:lpstr>
      <vt:lpstr>Presentación de PowerPoint</vt:lpstr>
      <vt:lpstr>VISIBILIDAD</vt:lpstr>
      <vt:lpstr>SPEED NETWORKING 01</vt:lpstr>
      <vt:lpstr>Formas de hacer Networking</vt:lpstr>
      <vt:lpstr>SPEED NETWORKING 02</vt:lpstr>
      <vt:lpstr>CREDIBILIDAD</vt:lpstr>
      <vt:lpstr>Presentación de PowerPoint</vt:lpstr>
      <vt:lpstr>Presentación de PowerPoint</vt:lpstr>
      <vt:lpstr>SPEED NETWORKING 03</vt:lpstr>
      <vt:lpstr>Presentación de PowerPoint</vt:lpstr>
      <vt:lpstr>SPEED NETWORKING 04</vt:lpstr>
      <vt:lpstr>Presentación de PowerPoint</vt:lpstr>
      <vt:lpstr>Presentación de PowerPoint</vt:lpstr>
      <vt:lpstr>Presentación de PowerPoint</vt:lpstr>
      <vt:lpstr>RENTABILIDAD</vt:lpstr>
      <vt:lpstr>Importancia del Networking para las PYMEs</vt:lpstr>
      <vt:lpstr>Atreve a hacer Rondas de Negocios</vt:lpstr>
      <vt:lpstr>Atreve a Hacer Webinars</vt:lpstr>
      <vt:lpstr>Errores comunes en el networking</vt:lpstr>
      <vt:lpstr>"El networking es como construir una red sólida de hilos interconectados. A medida que más hilos se unen, la red se fortalece y ofrece más oportunidades y apoyo."</vt:lpstr>
      <vt:lpstr>Muchas Gracias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Israel Rios</dc:creator>
  <cp:lastModifiedBy>Israel Rios</cp:lastModifiedBy>
  <cp:revision>19</cp:revision>
  <dcterms:created xsi:type="dcterms:W3CDTF">2023-07-18T21:29:08Z</dcterms:created>
  <dcterms:modified xsi:type="dcterms:W3CDTF">2023-07-19T18:00:39Z</dcterms:modified>
</cp:coreProperties>
</file>